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2DE_A09CCC6F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685" r:id="rId2"/>
    <p:sldId id="624" r:id="rId3"/>
    <p:sldId id="773" r:id="rId4"/>
    <p:sldId id="718" r:id="rId5"/>
    <p:sldId id="720" r:id="rId6"/>
    <p:sldId id="719" r:id="rId7"/>
    <p:sldId id="721" r:id="rId8"/>
    <p:sldId id="729" r:id="rId9"/>
    <p:sldId id="730" r:id="rId10"/>
    <p:sldId id="724" r:id="rId11"/>
    <p:sldId id="725" r:id="rId12"/>
    <p:sldId id="726" r:id="rId13"/>
    <p:sldId id="727" r:id="rId14"/>
    <p:sldId id="731" r:id="rId15"/>
    <p:sldId id="728" r:id="rId16"/>
    <p:sldId id="732" r:id="rId17"/>
    <p:sldId id="733" r:id="rId18"/>
    <p:sldId id="734" r:id="rId19"/>
    <p:sldId id="735" r:id="rId20"/>
    <p:sldId id="736" r:id="rId21"/>
    <p:sldId id="737" r:id="rId22"/>
    <p:sldId id="738" r:id="rId23"/>
    <p:sldId id="739" r:id="rId24"/>
    <p:sldId id="740" r:id="rId25"/>
    <p:sldId id="741" r:id="rId26"/>
    <p:sldId id="742" r:id="rId27"/>
    <p:sldId id="743" r:id="rId28"/>
    <p:sldId id="744" r:id="rId29"/>
    <p:sldId id="745" r:id="rId30"/>
    <p:sldId id="746" r:id="rId31"/>
    <p:sldId id="747" r:id="rId32"/>
    <p:sldId id="748" r:id="rId33"/>
    <p:sldId id="749" r:id="rId34"/>
    <p:sldId id="750" r:id="rId35"/>
    <p:sldId id="751" r:id="rId36"/>
    <p:sldId id="752" r:id="rId37"/>
    <p:sldId id="753" r:id="rId38"/>
    <p:sldId id="754" r:id="rId39"/>
    <p:sldId id="755" r:id="rId40"/>
    <p:sldId id="756" r:id="rId41"/>
    <p:sldId id="757" r:id="rId42"/>
    <p:sldId id="759" r:id="rId43"/>
    <p:sldId id="760" r:id="rId44"/>
    <p:sldId id="761" r:id="rId45"/>
    <p:sldId id="762" r:id="rId46"/>
    <p:sldId id="763" r:id="rId47"/>
    <p:sldId id="764" r:id="rId48"/>
    <p:sldId id="765" r:id="rId49"/>
    <p:sldId id="767" r:id="rId50"/>
    <p:sldId id="766" r:id="rId51"/>
    <p:sldId id="768" r:id="rId52"/>
    <p:sldId id="758" r:id="rId53"/>
    <p:sldId id="770" r:id="rId54"/>
    <p:sldId id="771" r:id="rId55"/>
    <p:sldId id="772" r:id="rId56"/>
    <p:sldId id="60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071D00-6468-3589-82AF-2F9AA848CF29}" name="Utilisateur invité" initials="Ui" userId="Utilisateur invité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76C290-0855-4F6D-B0B3-D9C635AC6099}" v="180" dt="2025-08-27T22:01:37.481"/>
    <p1510:client id="{CB87CF97-92E2-826E-5CC1-478118184211}" v="2" dt="2025-08-27T22:47:37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2DE_A09CCC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9D5DBB-7DED-400D-8F3E-11414BBEBE22}" authorId="{F9071D00-6468-3589-82AF-2F9AA848CF29}" created="2025-08-27T22:47:37.944">
    <pc:sldMkLst xmlns:pc="http://schemas.microsoft.com/office/powerpoint/2013/main/command">
      <pc:docMk/>
      <pc:sldMk cId="2694630511" sldId="734"/>
    </pc:sldMkLst>
    <p188:txBody>
      <a:bodyPr/>
      <a:lstStyle/>
      <a:p>
        <a:r>
          <a:rPr lang="fr-FR"/>
          <a:t>The Software part does not appear. Initial guess is that I do not have the product activated on my account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F4345-818E-4717-85AC-A10DE1F72E3E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A6790-458E-45C0-88B4-05EF229C6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11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BE8A-BB59-E34D-FFB1-08610B04E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84440-FCDB-2D19-E665-BB9AA8076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A8D08-C646-A239-EECD-C7DAC21C8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/>
              <a:t>HVBMS NXP Tutorials can be found for download from: https://mcmasteru365.sharepoint.com/:u:/r/sites/BatteryWorkforceChallenge-StudentsandManagers-SW2BMSSoftware/Shared%20Documents/SW2%20BMS%20Software/Resources/Archived%20Tutorials/Setting%20Up%20NXP/Tutorial%20-%20HVBMS%20NXP%201.zip?csf=1&amp;web=1&amp;e=RvlWkP</a:t>
            </a:r>
            <a:br>
              <a:rPr lang="en-CA"/>
            </a:br>
            <a:br>
              <a:rPr lang="en-CA"/>
            </a:br>
            <a:r>
              <a:rPr lang="en-CA"/>
              <a:t>This presentation is completed based on “</a:t>
            </a:r>
            <a:r>
              <a:rPr lang="en-US"/>
              <a:t>Step 1 - Model_Based_Design_Toolbox_S32K3xx_Series_Quick_Start_Guide.pdf</a:t>
            </a:r>
            <a:r>
              <a:rPr lang="en-CA"/>
              <a:t>” file, which can be found from </a:t>
            </a:r>
            <a:r>
              <a:rPr lang="en-US"/>
              <a:t>Tutorial - HVBMS NXP 1 &gt; S32K - Model Based Design </a:t>
            </a:r>
            <a:r>
              <a:rPr lang="en-US" err="1"/>
              <a:t>ToolBox</a:t>
            </a:r>
            <a:r>
              <a:rPr lang="en-US"/>
              <a:t> after downloading the above .zip file.</a:t>
            </a:r>
            <a:br>
              <a:rPr lang="en-CA"/>
            </a:br>
            <a:br>
              <a:rPr lang="en-CA"/>
            </a:b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16216-F49D-7861-2BD3-55B0D2639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1621C-3EA7-C342-A130-13C6D43C8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00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Image" descr="McMaster University Brighter World themed background image featuring overlayed circles, radiences and an image of the McMaster Iconic Archway">
            <a:extLst>
              <a:ext uri="{FF2B5EF4-FFF2-40B4-BE49-F238E27FC236}">
                <a16:creationId xmlns:a16="http://schemas.microsoft.com/office/drawing/2014/main" id="{B6EC7246-D40E-A849-88BF-8FEAEB18D2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2" y="13252"/>
            <a:ext cx="11580449" cy="6844749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ctrTitle" hasCustomPrompt="1"/>
          </p:nvPr>
        </p:nvSpPr>
        <p:spPr>
          <a:xfrm>
            <a:off x="2183625" y="489227"/>
            <a:ext cx="4341091" cy="2666171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Short Course Header Title</a:t>
            </a:r>
          </a:p>
        </p:txBody>
      </p:sp>
      <p:sp>
        <p:nvSpPr>
          <p:cNvPr id="3" name="Subtitle Placeholder" descr="Master subtitle"/>
          <p:cNvSpPr>
            <a:spLocks noGrp="1"/>
          </p:cNvSpPr>
          <p:nvPr>
            <p:ph type="subTitle" idx="1" hasCustomPrompt="1"/>
          </p:nvPr>
        </p:nvSpPr>
        <p:spPr>
          <a:xfrm>
            <a:off x="2183624" y="3100805"/>
            <a:ext cx="4073237" cy="9116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6F7A3D-B6AA-9746-AAA6-BC1862049942}"/>
              </a:ext>
            </a:extLst>
          </p:cNvPr>
          <p:cNvSpPr/>
          <p:nvPr userDrawn="1"/>
        </p:nvSpPr>
        <p:spPr>
          <a:xfrm>
            <a:off x="9058449" y="5902679"/>
            <a:ext cx="3081825" cy="5701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Meeting Information" descr="Meering or Audience Data">
            <a:extLst>
              <a:ext uri="{FF2B5EF4-FFF2-40B4-BE49-F238E27FC236}">
                <a16:creationId xmlns:a16="http://schemas.microsoft.com/office/drawing/2014/main" id="{E4830579-3FC9-4C47-AF4E-DC02A16FCB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461" y="4407135"/>
            <a:ext cx="1819563" cy="135917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67">
                <a:solidFill>
                  <a:srgbClr val="464F55"/>
                </a:solidFill>
              </a:defRPr>
            </a:lvl1pPr>
            <a:lvl2pPr marL="457189" indent="0">
              <a:buNone/>
              <a:defRPr sz="1467"/>
            </a:lvl2pPr>
            <a:lvl3pPr marL="914377" indent="0">
              <a:buNone/>
              <a:defRPr sz="1467"/>
            </a:lvl3pPr>
            <a:lvl4pPr marL="1371566" indent="0">
              <a:buNone/>
              <a:defRPr sz="1467"/>
            </a:lvl4pPr>
            <a:lvl5pPr marL="1828754" indent="0">
              <a:buNone/>
              <a:defRPr sz="1467"/>
            </a:lvl5pPr>
          </a:lstStyle>
          <a:p>
            <a:r>
              <a:rPr lang="en-US">
                <a:solidFill>
                  <a:schemeClr val="tx1"/>
                </a:solidFill>
              </a:rPr>
              <a:t>Course/ Series    ID Number/ Topic</a:t>
            </a: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ADC893D-5DAE-2740-823E-5532F759CA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pic>
        <p:nvPicPr>
          <p:cNvPr id="26" name="Brighter World Logo" descr="Brighter World Logo">
            <a:extLst>
              <a:ext uri="{FF2B5EF4-FFF2-40B4-BE49-F238E27FC236}">
                <a16:creationId xmlns:a16="http://schemas.microsoft.com/office/drawing/2014/main" id="{C4BBA8B8-CC05-2842-859F-3CD382D88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cxnSp>
        <p:nvCxnSpPr>
          <p:cNvPr id="27" name="Brighter World Line">
            <a:extLst>
              <a:ext uri="{FF2B5EF4-FFF2-40B4-BE49-F238E27FC236}">
                <a16:creationId xmlns:a16="http://schemas.microsoft.com/office/drawing/2014/main" id="{B6BD6571-357F-604A-AE5F-B9732161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" y="6214887"/>
            <a:ext cx="8765405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D7B240-1009-CF42-8E3E-5F69A21BB812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814" y="385130"/>
            <a:ext cx="2924029" cy="2924029"/>
          </a:xfrm>
          <a:prstGeom prst="ellipse">
            <a:avLst/>
          </a:prstGeom>
        </p:spPr>
      </p:pic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06FE34FA-0C01-F744-A1DB-85C40D5DAE97}"/>
              </a:ext>
            </a:extLst>
          </p:cNvPr>
          <p:cNvSpPr txBox="1">
            <a:spLocks/>
          </p:cNvSpPr>
          <p:nvPr userDrawn="1"/>
        </p:nvSpPr>
        <p:spPr>
          <a:xfrm>
            <a:off x="2183620" y="557397"/>
            <a:ext cx="4341091" cy="266617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3429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1800" b="0" i="0" kern="1200">
                <a:solidFill>
                  <a:schemeClr val="accent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52AA85B-69F2-6E42-9E53-CBFEF8902D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5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BBD14-FAE2-1B47-9924-D9EA95AC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52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4" name="Right Content Placeholder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6386E-A5B4-D541-8911-5B9CDEB5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5616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6C35B-86AB-874A-927F-48DE0A00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806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Right Content Placeholder" descr="a circle collage of images depicting an outdoor shot of McMaster Campus, a female McMaster researcher and two students working together on a laptop.">
            <a:extLst>
              <a:ext uri="{FF2B5EF4-FFF2-40B4-BE49-F238E27FC236}">
                <a16:creationId xmlns:a16="http://schemas.microsoft.com/office/drawing/2014/main" id="{30248AB6-EC2B-EC42-8CC9-F85070C6C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0012" y="1"/>
            <a:ext cx="5561989" cy="59702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3CD412A-1E34-9D44-A825-0B1B7A2F4CFC}"/>
              </a:ext>
            </a:extLst>
          </p:cNvPr>
          <p:cNvSpPr/>
          <p:nvPr userDrawn="1"/>
        </p:nvSpPr>
        <p:spPr>
          <a:xfrm>
            <a:off x="6630013" y="246743"/>
            <a:ext cx="2615588" cy="258354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425BEE-B366-C846-BCCF-542617743099}"/>
              </a:ext>
            </a:extLst>
          </p:cNvPr>
          <p:cNvSpPr>
            <a:spLocks noChangeAspect="1"/>
          </p:cNvSpPr>
          <p:nvPr userDrawn="1"/>
        </p:nvSpPr>
        <p:spPr>
          <a:xfrm>
            <a:off x="8011887" y="1031691"/>
            <a:ext cx="4003200" cy="400038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0F56A3-A613-4544-8856-0CCE4264F48B}"/>
              </a:ext>
            </a:extLst>
          </p:cNvPr>
          <p:cNvSpPr/>
          <p:nvPr userDrawn="1"/>
        </p:nvSpPr>
        <p:spPr>
          <a:xfrm>
            <a:off x="6704093" y="3489231"/>
            <a:ext cx="2128393" cy="210231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A person sitting at a table&#10;&#10;Description automatically generated">
            <a:extLst>
              <a:ext uri="{FF2B5EF4-FFF2-40B4-BE49-F238E27FC236}">
                <a16:creationId xmlns:a16="http://schemas.microsoft.com/office/drawing/2014/main" id="{5E8E025F-5CA5-9F4A-A16D-B624F7E05B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7847181" y="973710"/>
            <a:ext cx="4128745" cy="4128745"/>
          </a:xfrm>
          <a:prstGeom prst="ellipse">
            <a:avLst/>
          </a:prstGeom>
        </p:spPr>
      </p:pic>
      <p:pic>
        <p:nvPicPr>
          <p:cNvPr id="15" name="Picture 14" descr="A picture containing text, standing, wearing, person&#10;&#10;Description automatically generated">
            <a:extLst>
              <a:ext uri="{FF2B5EF4-FFF2-40B4-BE49-F238E27FC236}">
                <a16:creationId xmlns:a16="http://schemas.microsoft.com/office/drawing/2014/main" id="{760AB751-3A8E-584B-829D-9433D07FC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9"/>
          <a:stretch/>
        </p:blipFill>
        <p:spPr>
          <a:xfrm>
            <a:off x="6252503" y="287807"/>
            <a:ext cx="2553744" cy="2542479"/>
          </a:xfrm>
          <a:prstGeom prst="ellipse">
            <a:avLst/>
          </a:prstGeom>
        </p:spPr>
      </p:pic>
      <p:pic>
        <p:nvPicPr>
          <p:cNvPr id="16" name="Picture 15" descr="A person holding a map&#10;&#10;Description automatically generated">
            <a:extLst>
              <a:ext uri="{FF2B5EF4-FFF2-40B4-BE49-F238E27FC236}">
                <a16:creationId xmlns:a16="http://schemas.microsoft.com/office/drawing/2014/main" id="{B86254E5-2749-514B-8BA6-DA66A070D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5278" y="3507865"/>
            <a:ext cx="1988889" cy="1982768"/>
          </a:xfrm>
          <a:prstGeom prst="ellipse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F1F517-5472-D74B-B643-A9C38375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163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4294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Background Picture" descr="colourful circles with text overlayed. Im image of a boy and a girl walking together on campus engaged in coversation and smiling.">
            <a:extLst>
              <a:ext uri="{FF2B5EF4-FFF2-40B4-BE49-F238E27FC236}">
                <a16:creationId xmlns:a16="http://schemas.microsoft.com/office/drawing/2014/main" id="{6478B446-875C-924C-B8C0-8489DF0F4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225" y="787819"/>
            <a:ext cx="8118623" cy="4871175"/>
          </a:xfrm>
          <a:prstGeom prst="rect">
            <a:avLst/>
          </a:prstGeom>
        </p:spPr>
      </p:pic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33ABAF45-D29E-AA4B-BF09-99D4F47BF1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2656" y="3611417"/>
            <a:ext cx="1542472" cy="20475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E4D216-6689-3846-9E12-BF8F2F9A2F4E}"/>
              </a:ext>
            </a:extLst>
          </p:cNvPr>
          <p:cNvSpPr/>
          <p:nvPr userDrawn="1"/>
        </p:nvSpPr>
        <p:spPr>
          <a:xfrm>
            <a:off x="1787987" y="918278"/>
            <a:ext cx="2883604" cy="288360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A person sitting at a table&#10;&#10;Description automatically generated">
            <a:extLst>
              <a:ext uri="{FF2B5EF4-FFF2-40B4-BE49-F238E27FC236}">
                <a16:creationId xmlns:a16="http://schemas.microsoft.com/office/drawing/2014/main" id="{74AFD879-1DCA-0C46-8E97-7CA842D7FB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1608059" y="800929"/>
            <a:ext cx="3063532" cy="3063532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158832-0ED2-B743-9128-2B673D1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9336A17-8734-9148-87F3-9BC01108C2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6823" y="1135241"/>
            <a:ext cx="3427751" cy="39641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64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Circle">
            <a:extLst>
              <a:ext uri="{FF2B5EF4-FFF2-40B4-BE49-F238E27FC236}">
                <a16:creationId xmlns:a16="http://schemas.microsoft.com/office/drawing/2014/main" id="{43338589-10ED-9C42-B552-9C7DF681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579228" y="854075"/>
            <a:ext cx="4451351" cy="445134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314036" y="1991013"/>
            <a:ext cx="3168072" cy="11620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314036" y="3180774"/>
            <a:ext cx="3168072" cy="141893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766733" y="683492"/>
            <a:ext cx="6815667" cy="52000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5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79399BB8-DA3F-7144-B2BF-15A07BE1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0CD4AF8B-071D-174E-AE9D-8CAB9C06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12564" y="1721907"/>
            <a:ext cx="2982913" cy="2982912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Subject Placeholder">
            <a:extLst>
              <a:ext uri="{FF2B5EF4-FFF2-40B4-BE49-F238E27FC236}">
                <a16:creationId xmlns:a16="http://schemas.microsoft.com/office/drawing/2014/main" id="{C0612D96-9BC3-9442-BA58-3850F396C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2372" y="1720851"/>
            <a:ext cx="2982913" cy="2984500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467"/>
            </a:lvl1pPr>
          </a:lstStyle>
          <a:p>
            <a:pPr lvl="0"/>
            <a:r>
              <a:rPr lang="en-US"/>
              <a:t>Subject Headline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886807" y="1006369"/>
            <a:ext cx="6815667" cy="4505508"/>
          </a:xfrm>
        </p:spPr>
        <p:txBody>
          <a:bodyPr anchor="ctr" anchorCtr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</a:t>
            </a:r>
            <a:br>
              <a:rPr lang="en-US"/>
            </a:br>
            <a:r>
              <a:rPr lang="en-US"/>
              <a:t>select a content icon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15673-FE47-9C43-98F7-0A5F31CE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4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10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438400" y="1524029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90A02-DB55-3148-8E78-70755F9F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917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69938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943895" y="1490024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DC307C3C-53E6-5641-8681-5AA6DACC73C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58191" y="1497399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F5BD5-012C-3441-ACA7-7DB7FA24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296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176975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4E1E329F-CB38-3B45-88D9-C9D7D31ECC1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209630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7D8A69C-7DBF-A74A-8AA1-9FD4C591C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242284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4CC57-8647-D848-B7D3-6D02D480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5456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E8CA86-BD65-3E40-AE66-AA6F9D1721B9}"/>
              </a:ext>
            </a:extLst>
          </p:cNvPr>
          <p:cNvGrpSpPr/>
          <p:nvPr userDrawn="1"/>
        </p:nvGrpSpPr>
        <p:grpSpPr>
          <a:xfrm>
            <a:off x="-110835" y="-263235"/>
            <a:ext cx="12302836" cy="7121236"/>
            <a:chOff x="0" y="0"/>
            <a:chExt cx="9144000" cy="5143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10AD7B-AA3F-7B44-84F8-7E08888EF619}"/>
                </a:ext>
              </a:extLst>
            </p:cNvPr>
            <p:cNvSpPr/>
            <p:nvPr userDrawn="1"/>
          </p:nvSpPr>
          <p:spPr>
            <a:xfrm>
              <a:off x="0" y="4398745"/>
              <a:ext cx="9144000" cy="744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ADE579-8BE3-514C-B888-E59A5531BC93}"/>
                </a:ext>
              </a:extLst>
            </p:cNvPr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Background Picture">
              <a:extLst>
                <a:ext uri="{FF2B5EF4-FFF2-40B4-BE49-F238E27FC236}">
                  <a16:creationId xmlns:a16="http://schemas.microsoft.com/office/drawing/2014/main" id="{66BD5D4D-0EEF-E048-804B-1A1A0C5FB3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4349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2B293-4919-6A43-861A-554D526C463C}"/>
              </a:ext>
            </a:extLst>
          </p:cNvPr>
          <p:cNvSpPr/>
          <p:nvPr userDrawn="1"/>
        </p:nvSpPr>
        <p:spPr>
          <a:xfrm>
            <a:off x="0" y="5875009"/>
            <a:ext cx="12067309" cy="993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EC2E2DE2-564F-F147-9B03-46BC01527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3"/>
            <a:ext cx="12192000" cy="68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27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Picture">
            <a:extLst>
              <a:ext uri="{FF2B5EF4-FFF2-40B4-BE49-F238E27FC236}">
                <a16:creationId xmlns:a16="http://schemas.microsoft.com/office/drawing/2014/main" id="{409D0A44-800A-1E41-B4A3-420085031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79F78E7C-BD8A-B74C-8DDE-969A46B4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87057" y="-939508"/>
            <a:ext cx="5555052" cy="5555051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0BBB7F-73D8-794B-A9B5-A5869AB0A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5018" y="661664"/>
            <a:ext cx="2705649" cy="2753784"/>
          </a:xfrm>
        </p:spPr>
        <p:txBody>
          <a:bodyPr>
            <a:normAutofit/>
          </a:bodyPr>
          <a:lstStyle>
            <a:lvl1pPr>
              <a:lnSpc>
                <a:spcPct val="112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Name, </a:t>
            </a:r>
            <a:br>
              <a:rPr lang="en-US"/>
            </a:br>
            <a:r>
              <a:rPr lang="en-US"/>
              <a:t>Title, </a:t>
            </a:r>
            <a:br>
              <a:rPr lang="en-US"/>
            </a:br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163035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Subtitle Placeholder">
            <a:extLst>
              <a:ext uri="{FF2B5EF4-FFF2-40B4-BE49-F238E27FC236}">
                <a16:creationId xmlns:a16="http://schemas.microsoft.com/office/drawing/2014/main" id="{6EF207CD-9AC8-B449-BF9F-7698F48836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01E3D76-FC1A-734D-865F-EA46C6A9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525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1FA089D6-24F4-DD46-8E59-D9DA80DD52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5E6162-1514-1545-A8B3-1F483F7F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21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2E3580F8-BDCC-4A48-B68A-16D1B32F4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E3C3E7-B1C2-ED4D-B607-2EC97555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66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6A16B-DC50-1842-836C-F886AF995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5ADC30D8-6888-504C-A3B9-F4BDA146BB0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1566" y="1852080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89C0CE11-5098-E54E-A2EF-78D87AC634F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18458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8BB94563-C7F3-E946-A246-64E873848EA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99760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06097E37-3925-BC49-9EDE-977EC687DFE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81062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8" name="Subtitle Placeholder">
            <a:extLst>
              <a:ext uri="{FF2B5EF4-FFF2-40B4-BE49-F238E27FC236}">
                <a16:creationId xmlns:a16="http://schemas.microsoft.com/office/drawing/2014/main" id="{14233239-CC25-7746-809F-22A92FFB29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135" y="772750"/>
            <a:ext cx="11105888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57B48-9DF3-0940-BFA4-EC177B29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5" y="113805"/>
            <a:ext cx="11106633" cy="6589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3560CA4E-00F7-4B45-AC62-C718878701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565" y="3767334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DC190AB8-2915-9440-A26B-FFA9C9DAA7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4586" y="3755150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6E7972D4-FD07-E94D-8004-2F307919D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97606" y="3755149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F29AD589-F52A-0D49-994C-F58B160873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10451" y="3755147"/>
            <a:ext cx="2667573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3777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73BE-0E5A-134C-87BD-EA85D468E5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3416" y="5934482"/>
            <a:ext cx="2902507" cy="721333"/>
          </a:xfrm>
          <a:prstGeom prst="rect">
            <a:avLst/>
          </a:prstGeom>
        </p:spPr>
      </p:pic>
      <p:sp>
        <p:nvSpPr>
          <p:cNvPr id="8" name="Slide Number" descr="Slide Number">
            <a:extLst>
              <a:ext uri="{FF2B5EF4-FFF2-40B4-BE49-F238E27FC236}">
                <a16:creationId xmlns:a16="http://schemas.microsoft.com/office/drawing/2014/main" id="{E46B96B0-EDAC-BF41-B2AB-B45AE146A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5876CC-CEAE-6F4E-8589-90792A7F42DD}"/>
              </a:ext>
            </a:extLst>
          </p:cNvPr>
          <p:cNvSpPr/>
          <p:nvPr userDrawn="1"/>
        </p:nvSpPr>
        <p:spPr>
          <a:xfrm>
            <a:off x="0" y="1"/>
            <a:ext cx="12192000" cy="6205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37450B3-2EBF-024A-88E2-D044A2181B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7" name="Subtitle Placeholder" descr="Slide sub title">
            <a:extLst>
              <a:ext uri="{FF2B5EF4-FFF2-40B4-BE49-F238E27FC236}">
                <a16:creationId xmlns:a16="http://schemas.microsoft.com/office/drawing/2014/main" id="{DA2F17D8-6602-3A48-9847-E609F933ED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Content Placeholder" descr="Slide content">
            <a:extLst>
              <a:ext uri="{FF2B5EF4-FFF2-40B4-BE49-F238E27FC236}">
                <a16:creationId xmlns:a16="http://schemas.microsoft.com/office/drawing/2014/main" id="{CBFE6B52-EFDC-164F-B6FA-7937A9BAE3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7858" y="1421441"/>
            <a:ext cx="11708068" cy="4536015"/>
          </a:xfrm>
        </p:spPr>
        <p:txBody>
          <a:bodyPr l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5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0" name="Slide Number" descr="Slide Number">
            <a:extLst>
              <a:ext uri="{FF2B5EF4-FFF2-40B4-BE49-F238E27FC236}">
                <a16:creationId xmlns:a16="http://schemas.microsoft.com/office/drawing/2014/main" id="{DD7BDDC2-EBA0-8645-AED0-8A0B301A6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9016B-9983-7844-9F13-20432E68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159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 Picture">
            <a:extLst>
              <a:ext uri="{FF2B5EF4-FFF2-40B4-BE49-F238E27FC236}">
                <a16:creationId xmlns:a16="http://schemas.microsoft.com/office/drawing/2014/main" id="{B5352B15-F5A1-3540-B5B6-E1513B58E0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20" name="Background Circle">
            <a:extLst>
              <a:ext uri="{FF2B5EF4-FFF2-40B4-BE49-F238E27FC236}">
                <a16:creationId xmlns:a16="http://schemas.microsoft.com/office/drawing/2014/main" id="{5A2FA8D5-369B-C44D-90BE-9F100D869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4542" y="1737784"/>
            <a:ext cx="4451351" cy="445134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9F63A3-0BA1-094E-B7F9-F33A78C6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856" y="2142837"/>
            <a:ext cx="3223491" cy="1929348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Placeholder" descr="Master subtitle">
            <a:extLst>
              <a:ext uri="{FF2B5EF4-FFF2-40B4-BE49-F238E27FC236}">
                <a16:creationId xmlns:a16="http://schemas.microsoft.com/office/drawing/2014/main" id="{FC2F2E22-5550-2248-8176-512794DFA7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3856" y="4076804"/>
            <a:ext cx="3223491" cy="1733384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8803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righter World Logo" descr="Brighter World Logo">
            <a:extLst>
              <a:ext uri="{FF2B5EF4-FFF2-40B4-BE49-F238E27FC236}">
                <a16:creationId xmlns:a16="http://schemas.microsoft.com/office/drawing/2014/main" id="{29B74334-1B70-354B-A315-9B4AC67D2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3AEB246-7EAB-ED42-BCB8-6E09A2AB6404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267858" y="0"/>
            <a:ext cx="11708068" cy="6431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267858" y="1137999"/>
            <a:ext cx="11708068" cy="4988165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Brighter World Line">
            <a:extLst>
              <a:ext uri="{FF2B5EF4-FFF2-40B4-BE49-F238E27FC236}">
                <a16:creationId xmlns:a16="http://schemas.microsoft.com/office/drawing/2014/main" id="{99DC7CF7-5982-6749-B770-08C5172A3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6214887"/>
            <a:ext cx="8747209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" descr="Page Number"/>
          <p:cNvSpPr>
            <a:spLocks noGrp="1"/>
          </p:cNvSpPr>
          <p:nvPr>
            <p:ph type="sldNum" sz="quarter" idx="4"/>
          </p:nvPr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46800" rIns="0" anchor="ctr" anchorCtr="0"/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07F423-E639-9842-B007-8546205B71DA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/>
  <p:txStyles>
    <p:titleStyle>
      <a:lvl1pPr algn="l" defTabSz="457189" rtl="0" eaLnBrk="1" latinLnBrk="0" hangingPunct="1">
        <a:lnSpc>
          <a:spcPct val="150000"/>
        </a:lnSpc>
        <a:spcBef>
          <a:spcPct val="0"/>
        </a:spcBef>
        <a:buNone/>
        <a:defRPr sz="2667" b="1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46934" indent="-28574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902977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168171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433364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8/10/relationships/comments" Target="../comments/modernComment_2DE_A09CCC6F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mathworks.com/hardware-support/arm-cortex-m.html" TargetMode="Externa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76A8F-ECEB-D338-3D48-CD0AFF1D8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09341F2-F129-74D0-18F7-D5C070F2D8B9}"/>
              </a:ext>
            </a:extLst>
          </p:cNvPr>
          <p:cNvSpPr/>
          <p:nvPr/>
        </p:nvSpPr>
        <p:spPr>
          <a:xfrm>
            <a:off x="1623185" y="153856"/>
            <a:ext cx="5625451" cy="5625451"/>
          </a:xfrm>
          <a:prstGeom prst="ellipse">
            <a:avLst/>
          </a:prstGeom>
          <a:solidFill>
            <a:srgbClr val="FFD5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90C09-D1E2-8B25-E43A-F798E3A9D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684" y="1036054"/>
            <a:ext cx="5076036" cy="2347621"/>
          </a:xfrm>
        </p:spPr>
        <p:txBody>
          <a:bodyPr>
            <a:normAutofit fontScale="90000"/>
          </a:bodyPr>
          <a:lstStyle/>
          <a:p>
            <a:r>
              <a:rPr lang="en-US" sz="3733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A529A-6ABA-7DB0-3CCA-F80E4F0586F0}"/>
              </a:ext>
            </a:extLst>
          </p:cNvPr>
          <p:cNvSpPr/>
          <p:nvPr/>
        </p:nvSpPr>
        <p:spPr>
          <a:xfrm>
            <a:off x="2742700" y="3426314"/>
            <a:ext cx="4603496" cy="4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endParaRPr lang="en-US" sz="1067">
              <a:solidFill>
                <a:srgbClr val="4C555C">
                  <a:lumMod val="75000"/>
                </a:srgbClr>
              </a:solidFill>
              <a:latin typeface="Arial" panose="020B0604020202020204"/>
              <a:cs typeface="Arial" charset="0"/>
            </a:endParaRPr>
          </a:p>
          <a:p>
            <a:pPr defTabSz="609585">
              <a:lnSpc>
                <a:spcPts val="1867"/>
              </a:lnSpc>
            </a:pPr>
            <a:r>
              <a:rPr lang="en-US" sz="1267">
                <a:solidFill>
                  <a:srgbClr val="4C555C">
                    <a:lumMod val="75000"/>
                  </a:srgbClr>
                </a:solidFill>
                <a:latin typeface="Arial" panose="020B0604020202020204"/>
                <a:cs typeface="Arial" charset="0"/>
              </a:rPr>
              <a:t>                     </a:t>
            </a:r>
            <a:endParaRPr lang="en-US" sz="1267" i="1">
              <a:solidFill>
                <a:srgbClr val="4C555C">
                  <a:lumMod val="75000"/>
                </a:srgbClr>
              </a:solidFill>
              <a:latin typeface="Arial" panose="020B0604020202020204"/>
              <a:cs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E7AED1-C37A-E4E0-86EE-0D43E2B97642}"/>
              </a:ext>
            </a:extLst>
          </p:cNvPr>
          <p:cNvCxnSpPr>
            <a:cxnSpLocks/>
          </p:cNvCxnSpPr>
          <p:nvPr/>
        </p:nvCxnSpPr>
        <p:spPr>
          <a:xfrm>
            <a:off x="1842004" y="3341036"/>
            <a:ext cx="515989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3BF1BA8-384B-1B64-71A0-450CF8A7C33B}"/>
              </a:ext>
            </a:extLst>
          </p:cNvPr>
          <p:cNvSpPr/>
          <p:nvPr/>
        </p:nvSpPr>
        <p:spPr>
          <a:xfrm>
            <a:off x="849297" y="4056912"/>
            <a:ext cx="1943568" cy="1943568"/>
          </a:xfrm>
          <a:prstGeom prst="ellipse">
            <a:avLst/>
          </a:prstGeom>
          <a:solidFill>
            <a:srgbClr val="7AD1E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D6A0B-4D3F-6BD0-ADB7-AF4E315AA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631" y="4339812"/>
            <a:ext cx="2028900" cy="1359173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195422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D04C1-8867-1F7E-85E1-0270B9260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7CE71E-416D-A206-AC15-E78BCE82AC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Support Package S32K3xx (Version 1.4.0)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7. Read the License Agreement and press </a:t>
            </a:r>
            <a:r>
              <a:rPr lang="en-US" i="1">
                <a:latin typeface="Arial"/>
                <a:cs typeface="Arial"/>
              </a:rPr>
              <a:t>I Accept</a:t>
            </a:r>
            <a:r>
              <a:rPr lang="en-US">
                <a:latin typeface="Arial"/>
                <a:cs typeface="Arial"/>
              </a:rPr>
              <a:t>. 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AC2DEE-594D-BF0B-B697-8B05E7DF51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10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BE10D1-7E2E-1376-6CA3-7AB9FAE7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734CFF-18C3-9D8E-3594-0DCC563FB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99" y="1599363"/>
            <a:ext cx="6493445" cy="416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08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C81B3-0635-610F-6404-DC678ED17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6E2EB3-98EB-80EC-2D83-E60580508E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Support Package S32K3xx (Version 1.4.0)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8. Once the process is successful, press the Open Folder button. 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B049B-063D-4E52-FACC-E227EB9510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11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C3B9FC-ADF4-5585-B0AD-E975AB24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B89B344-DD87-488F-6F63-CB690F53C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78" y="1557496"/>
            <a:ext cx="6656463" cy="4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26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4FA58-5E4E-8D23-E1EA-E0754168A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C56CCD-78E1-8A9D-D5C5-F4C24653AF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Support Package S32K3xx (Version 1.4.0)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9. Open the NXP_Support_Package_S32K3xx.m script by double-clicking it. 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6489D-EC05-8343-F33B-512BF07AFF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B42DC2-2FCE-B35E-5986-ABC1F57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8534DC-1DBC-AE14-2C52-2FFBAB2AE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7" y="1783206"/>
            <a:ext cx="7075715" cy="36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5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F637F-C75B-227D-84E0-FCD0491BB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6526E-D4C4-7E27-146B-D95538391B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Support Package S32K3xx (Version 1.4.0)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10. Run the script by pressing the </a:t>
            </a:r>
            <a:r>
              <a:rPr lang="en-US" i="1">
                <a:latin typeface="Arial"/>
                <a:cs typeface="Arial"/>
              </a:rPr>
              <a:t>Run </a:t>
            </a:r>
            <a:r>
              <a:rPr lang="en-US">
                <a:latin typeface="Arial"/>
                <a:cs typeface="Arial"/>
              </a:rPr>
              <a:t>button. It will start the NXP Support Package for S32K3xx.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457189" indent="-457189">
              <a:buAutoNum type="arabicPeriod"/>
            </a:pP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7EA3A-B4F2-4294-5B2A-32661AA156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70AFB3-D88B-5E2D-60F5-328C8AA6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BC8E8C-6EAF-CC82-1FE2-6A502F9EC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79" y="1716207"/>
            <a:ext cx="7879583" cy="40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5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14585-9843-5F23-861D-CAA6897FA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8C6432-194D-D2E3-C1D7-31CBDF216F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389085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 (version 1.4.0)</a:t>
            </a:r>
            <a:endParaRPr lang="en-US"/>
          </a:p>
          <a:p>
            <a:r>
              <a:rPr lang="en-US" sz="1867">
                <a:latin typeface="Arial"/>
                <a:cs typeface="Arial"/>
              </a:rPr>
              <a:t>11. A new pop-up window will appear. NXP Support Package for S32K3xx is a graphical user interface guide that helps to download and install the Model-Based Design Toolbox, and also generate and install the free-of-cost license from NXP website.</a:t>
            </a:r>
          </a:p>
          <a:p>
            <a:pPr marL="457189" indent="-457189">
              <a:buAutoNum type="arabicPeriod"/>
            </a:pP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9FE06-79BA-30D2-2F44-20B8838C55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9F1342-7CFC-50CB-F789-1FBCB1FE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5CD1B5-C061-53A4-CDE3-93238707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088" y="2101779"/>
            <a:ext cx="4275672" cy="40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7AB60-A1F1-96E4-F7E7-7DB98B7B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BDBC5A-3C84-9E51-314C-A007C31760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12. Press </a:t>
            </a:r>
            <a:r>
              <a:rPr lang="en-US" i="1">
                <a:latin typeface="Arial"/>
                <a:cs typeface="Arial"/>
              </a:rPr>
              <a:t>Go to NXP Download Site</a:t>
            </a:r>
            <a:r>
              <a:rPr lang="en-US">
                <a:latin typeface="Arial"/>
                <a:cs typeface="Arial"/>
              </a:rPr>
              <a:t> Button.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23B47-A6FA-1EA2-BF84-E9F69ACB91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34DFA5-FE1C-C517-54B8-FE7AE5DF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38D227-A9D0-9393-5682-6D3C977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844" y="1716593"/>
            <a:ext cx="4261305" cy="40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0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AA6B-C5D0-8160-6173-48DA2F718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0F631-ED82-D4C1-C45C-23204B1681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13. Sign in to NXP. If you already have no account with NXP, create one.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3CDB5B-D443-DD09-6EB5-CCA9C5A92D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16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A30799-61B4-4512-163F-C1CF5BB0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4280167-C6E8-C6AF-84F6-B27C4AC5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628" y="1977395"/>
            <a:ext cx="8323385" cy="34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7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C1F85-E316-231A-74F2-3668C39AA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A0E0D2-97F1-0F22-3683-D507ACFECA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14. After signing in, the landing page will likely be your profile page. Click on </a:t>
            </a:r>
            <a:r>
              <a:rPr lang="en-US" i="1">
                <a:latin typeface="Arial"/>
                <a:cs typeface="Arial"/>
              </a:rPr>
              <a:t>My NXP Account </a:t>
            </a:r>
            <a:r>
              <a:rPr lang="en-US">
                <a:latin typeface="Arial"/>
                <a:cs typeface="Arial"/>
              </a:rPr>
              <a:t>from top right.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C2A2-1A06-FD97-0065-79CACA6AD6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17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A5F5C3-942D-E539-B50D-E217FD58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615E6C-3733-14FD-B37A-787F1952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92" y="2457475"/>
            <a:ext cx="9705033" cy="25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4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9C107-942F-A704-375A-E0F45B356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2C01D0-01E2-5E7B-90F1-6E604A02EA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15. Next, click on</a:t>
            </a:r>
            <a:r>
              <a:rPr lang="en-US" i="1">
                <a:latin typeface="Arial"/>
                <a:cs typeface="Arial"/>
              </a:rPr>
              <a:t> Software Licensing and Support</a:t>
            </a:r>
            <a:r>
              <a:rPr lang="en-US">
                <a:latin typeface="Arial"/>
                <a:cs typeface="Arial"/>
              </a:rPr>
              <a:t>.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C07178-9A47-6A74-3193-BD9571725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18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BBEB91-05C1-2AD0-7503-F0D43401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D16161-ED6B-BDF3-200D-53321C95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91" y="2239762"/>
            <a:ext cx="9696660" cy="25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305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3A325-CD0E-07A6-F98D-5641B7FC4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F11A94-2FA0-D735-7CF2-8AD55D96EA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16. In the new page, click on</a:t>
            </a:r>
            <a:r>
              <a:rPr lang="en-US" i="1">
                <a:latin typeface="Arial"/>
                <a:cs typeface="Arial"/>
              </a:rPr>
              <a:t> View accounts.</a:t>
            </a:r>
            <a:endParaRPr lang="en-US" i="1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2240D-46AA-7DE2-995C-2AA2035370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19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3C63A4-4984-7587-7B42-64D0AAC9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D6835AE-EB43-E214-E098-7857E791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33" y="1974064"/>
            <a:ext cx="9453825" cy="322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9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5E1F06-13DE-1FA8-63DF-34D0D4995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System Requirements</a:t>
            </a: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242D9-C420-F642-DB11-212C43C77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7F61C3-FCFC-7033-416E-36233600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034DEE-4E84-8BCE-52D0-40F83E36C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54388"/>
              </p:ext>
            </p:extLst>
          </p:nvPr>
        </p:nvGraphicFramePr>
        <p:xfrm>
          <a:off x="2824593" y="1139016"/>
          <a:ext cx="6827518" cy="2831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5285">
                  <a:extLst>
                    <a:ext uri="{9D8B030D-6E8A-4147-A177-3AD203B41FA5}">
                      <a16:colId xmlns:a16="http://schemas.microsoft.com/office/drawing/2014/main" val="4252494948"/>
                    </a:ext>
                  </a:extLst>
                </a:gridCol>
                <a:gridCol w="3362233">
                  <a:extLst>
                    <a:ext uri="{9D8B030D-6E8A-4147-A177-3AD203B41FA5}">
                      <a16:colId xmlns:a16="http://schemas.microsoft.com/office/drawing/2014/main" val="261769251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r>
                        <a:rPr lang="en-US" sz="2400"/>
                        <a:t>Criteria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Minimum Requirements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27430195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/>
                        <a:t>Operating Systems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4C555C"/>
                          </a:solidFill>
                          <a:latin typeface="Arial"/>
                        </a:rPr>
                        <a:t>Windows® x64 processor </a:t>
                      </a:r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7369999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/>
                        <a:t>RAM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4 GB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9139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/>
                        <a:t>Disk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 GB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21252802"/>
                  </a:ext>
                </a:extLst>
              </a:tr>
              <a:tr h="4944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Web Downloads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Internet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9285685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CC22AF-575E-FC7F-672D-4DD979D9ED6F}"/>
              </a:ext>
            </a:extLst>
          </p:cNvPr>
          <p:cNvGraphicFramePr>
            <a:graphicFrameLocks noGrp="1"/>
          </p:cNvGraphicFramePr>
          <p:nvPr/>
        </p:nvGraphicFramePr>
        <p:xfrm>
          <a:off x="2707361" y="4429849"/>
          <a:ext cx="6827520" cy="1483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40">
                  <a:extLst>
                    <a:ext uri="{9D8B030D-6E8A-4147-A177-3AD203B41FA5}">
                      <a16:colId xmlns:a16="http://schemas.microsoft.com/office/drawing/2014/main" val="1930490412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3032853462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30086355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SP Level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64-bit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99893321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/>
                        <a:t>Windows 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SP1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372821917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/>
                        <a:t>Windows 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232841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0D6F11-535D-DDDD-83AE-1D75004E23BE}"/>
              </a:ext>
            </a:extLst>
          </p:cNvPr>
          <p:cNvSpPr txBox="1"/>
          <p:nvPr/>
        </p:nvSpPr>
        <p:spPr>
          <a:xfrm>
            <a:off x="267858" y="3982336"/>
            <a:ext cx="529883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2000" b="1">
                <a:solidFill>
                  <a:srgbClr val="4C555C"/>
                </a:solidFill>
                <a:latin typeface="Arial" panose="020B0604020202020204"/>
              </a:rPr>
              <a:t>Operating System Supported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85924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A08BF-5DE6-49E4-16FE-046AF288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1633D7-722A-07F2-E500-0D73982CB0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17. Click on </a:t>
            </a:r>
            <a:r>
              <a:rPr lang="en-US" i="1">
                <a:latin typeface="Arial"/>
                <a:cs typeface="Arial"/>
              </a:rPr>
              <a:t>Automotive SW - S32K3 - Model-Based Design Toolbox.</a:t>
            </a:r>
            <a:endParaRPr lang="en-US" i="1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69504-AB55-E7D9-C0E7-2990F5254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20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E219C2-E5D7-E589-CD76-0CBE2293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46188A6-A059-028E-8F3A-3009E5EA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75" y="2451261"/>
            <a:ext cx="9445451" cy="26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84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035AE-47D6-5BE9-C9A1-1D060EDC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2FE7D1-B8CD-161E-7223-015DD62BE7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18. Alternatively, you can search for it from </a:t>
            </a:r>
            <a:r>
              <a:rPr lang="en-US" i="1">
                <a:latin typeface="Arial"/>
                <a:cs typeface="Arial"/>
              </a:rPr>
              <a:t>Product Search.</a:t>
            </a:r>
            <a:endParaRPr lang="en-US" i="1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51601-455D-3781-C844-3CD8B175B4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21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05A730-8D73-0C04-F5AB-EC8BC868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18A034-EA2C-DA38-2481-3DD4B8B5B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29" y="2408613"/>
            <a:ext cx="8005188" cy="29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03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0B642-9DDC-720F-BC1F-4947B19DC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07049-530B-7A70-6BA8-6A49B9DCCB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19. Choose the corresponding version. Since the previously downoaded NXP Support Package S32K3xx was version 1.4.0, NXP Model-Based Design Toolbox for S32K3xx should be 1.4.0.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49DCA-046E-E740-5A7C-A2EA63A02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45B3A7-0FBD-F4EA-D7F2-4238E7D0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6" name="Picture 5" descr="A screenshot of a product information&#10;&#10;AI-generated content may be incorrect.">
            <a:extLst>
              <a:ext uri="{FF2B5EF4-FFF2-40B4-BE49-F238E27FC236}">
                <a16:creationId xmlns:a16="http://schemas.microsoft.com/office/drawing/2014/main" id="{0824524F-FAB7-EE12-B5C0-29E803F6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63" y="1881400"/>
            <a:ext cx="7218067" cy="38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C03AD-2B1C-D4B3-F478-002FC696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B58BC-B5CC-6319-76EE-1FE646EADD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20. Press </a:t>
            </a:r>
            <a:r>
              <a:rPr lang="en-US" i="1">
                <a:latin typeface="Arial"/>
                <a:cs typeface="Arial"/>
              </a:rPr>
              <a:t>I Agree.</a:t>
            </a:r>
            <a:endParaRPr lang="en-US" i="1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23D54-0030-EBE2-BA30-3DD9A99144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6386F8-CF18-510D-ECF3-005071E7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software application&#10;&#10;AI-generated content may be incorrect.">
            <a:extLst>
              <a:ext uri="{FF2B5EF4-FFF2-40B4-BE49-F238E27FC236}">
                <a16:creationId xmlns:a16="http://schemas.microsoft.com/office/drawing/2014/main" id="{3474233B-1C25-5F4D-3ED0-CF61F51F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06" y="1641231"/>
            <a:ext cx="7015389" cy="430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5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9B1DF-5408-5F5C-88E5-18DC20C6B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95A166-7841-5DAA-21B8-15FE7036F0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21. Download the MBDToolbox_S32K3xx_x.x.x_yyyymmdd.mltbx file. </a:t>
            </a:r>
            <a:endParaRPr lang="en-US" i="1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6D6EB-CE0B-75E1-8245-394BCFAAF7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443A7-27D9-E1FC-4BCF-DEB491BA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6" name="Picture 5" descr="A screenshot of a software download&#10;&#10;AI-generated content may be incorrect.">
            <a:extLst>
              <a:ext uri="{FF2B5EF4-FFF2-40B4-BE49-F238E27FC236}">
                <a16:creationId xmlns:a16="http://schemas.microsoft.com/office/drawing/2014/main" id="{F24004A2-0A73-DDF7-7DBF-94EE6706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153" y="1716592"/>
            <a:ext cx="6147324" cy="38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2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A4C7-C208-DF51-097A-7F558AC7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81B6AD-2D8E-1174-57DC-D747C0218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22. Go back to NXP Support Package for S32K3xx and press the </a:t>
            </a:r>
            <a:r>
              <a:rPr lang="en-US" i="1">
                <a:latin typeface="Arial"/>
                <a:cs typeface="Arial"/>
              </a:rPr>
              <a:t>Convert .ZIP to .MLTBX</a:t>
            </a:r>
            <a:r>
              <a:rPr lang="en-US">
                <a:latin typeface="Arial"/>
                <a:cs typeface="Arial"/>
              </a:rPr>
              <a:t> button. 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FE243-6E85-DFDB-6CF8-A49E5922BD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C90CC1-7E15-62C9-AA27-B9AB9065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E2EEAA5-BE41-FE2B-9D00-CB7AD8ED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41" y="1875691"/>
            <a:ext cx="4346984" cy="42286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6BE99F-3B34-B52F-CD07-A3AB7C2E6416}"/>
              </a:ext>
            </a:extLst>
          </p:cNvPr>
          <p:cNvSpPr/>
          <p:nvPr/>
        </p:nvSpPr>
        <p:spPr>
          <a:xfrm>
            <a:off x="4452504" y="5041323"/>
            <a:ext cx="1572490" cy="238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05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F98C-BECA-6271-3490-F9E91606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C76EBC-09D1-E1E5-74D6-3DF8465962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23. In the newly opened Browsing window, select the file downloaded and press Open. </a:t>
            </a:r>
            <a:endParaRPr lang="en-US" i="1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FFF86-63DD-CB3B-187B-AAD64BD24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26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EFF37C-ED7E-116F-32D7-E59BB318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FAA584-0494-722C-E542-124E12C8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45" y="1792584"/>
            <a:ext cx="10403952" cy="38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16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7DB7-70CC-E52C-E313-E3CDD28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EF6D22-F164-F818-AE9D-4CFE7B6E15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24. Go back to NXP Support Package for S32K3xx and select the </a:t>
            </a:r>
            <a:r>
              <a:rPr lang="en-US" i="1">
                <a:latin typeface="Arial"/>
                <a:cs typeface="Arial"/>
              </a:rPr>
              <a:t>Install MLTBX File as Add-On</a:t>
            </a:r>
            <a:r>
              <a:rPr lang="en-US">
                <a:latin typeface="Arial"/>
                <a:cs typeface="Arial"/>
              </a:rPr>
              <a:t> button.</a:t>
            </a:r>
            <a:endParaRPr lang="en-US" i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35ADD-A588-21B2-18EE-8B9988BDF8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27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17C439-7492-1C7B-7417-06FF0172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 tool&#10;&#10;AI-generated content may be incorrect.">
            <a:extLst>
              <a:ext uri="{FF2B5EF4-FFF2-40B4-BE49-F238E27FC236}">
                <a16:creationId xmlns:a16="http://schemas.microsoft.com/office/drawing/2014/main" id="{1C91C13D-D1FE-E521-EF9B-C195E9D2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047" y="1557494"/>
            <a:ext cx="4691511" cy="4580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2F78B-3D92-6BA9-46B1-F4FA0A5DB14C}"/>
              </a:ext>
            </a:extLst>
          </p:cNvPr>
          <p:cNvSpPr/>
          <p:nvPr/>
        </p:nvSpPr>
        <p:spPr>
          <a:xfrm>
            <a:off x="4262004" y="5205846"/>
            <a:ext cx="1572490" cy="238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3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87A30-6099-66DD-C858-1843099A8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C01F29-2E67-05EB-D941-3E19636B0D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25. In the newly opened window, browse for the MLTBX file and press Open. </a:t>
            </a:r>
            <a:endParaRPr lang="en-US" i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7E8CD-3E67-7D3D-C857-912EC00DC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28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701E06-BE28-D51F-DAC8-5D0B06F3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79F766-3D53-848B-AA26-6711378E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01" y="1884695"/>
            <a:ext cx="10415815" cy="38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32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EB5D-FDD4-24A2-E58E-EC78751D9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A5DE8-7764-9B34-5664-25C735BFD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26. In the MATLAB Add-On Manager, Review the Terms and Conditions as you scroll down, and press I Accept Button. This action starts MBDT for S32K3xx Toolbox installation process. </a:t>
            </a:r>
            <a:endParaRPr lang="en-US" i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49A65-BFAE-A843-E92D-803E12A26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29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41A625-12FB-4B61-E0C7-6A3ABCB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268A1D-21BB-92F4-68AB-E62EE114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3" y="1825449"/>
            <a:ext cx="5858789" cy="3784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246F74-9E79-E1EB-1187-11369B501607}"/>
              </a:ext>
            </a:extLst>
          </p:cNvPr>
          <p:cNvSpPr txBox="1"/>
          <p:nvPr/>
        </p:nvSpPr>
        <p:spPr>
          <a:xfrm>
            <a:off x="502417" y="5767335"/>
            <a:ext cx="4417784" cy="348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467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Note: Installation might take several minutes</a:t>
            </a:r>
            <a:endParaRPr lang="en-US" sz="1467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361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D1E54-B58B-15A7-73FD-0E0A97DE7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4A821-88B5-2E47-8646-400B033FA5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496815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MathWorks Product Requirements</a:t>
            </a: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75C26-3E34-30CF-CB09-35AF6FC62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015CCD-D30F-0CEA-344B-5520606D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DDCE71-AC02-C656-1CBE-702912561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301302"/>
              </p:ext>
            </p:extLst>
          </p:nvPr>
        </p:nvGraphicFramePr>
        <p:xfrm>
          <a:off x="2824593" y="1344965"/>
          <a:ext cx="6827518" cy="3325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5285">
                  <a:extLst>
                    <a:ext uri="{9D8B030D-6E8A-4147-A177-3AD203B41FA5}">
                      <a16:colId xmlns:a16="http://schemas.microsoft.com/office/drawing/2014/main" val="4252494948"/>
                    </a:ext>
                  </a:extLst>
                </a:gridCol>
                <a:gridCol w="3362233">
                  <a:extLst>
                    <a:ext uri="{9D8B030D-6E8A-4147-A177-3AD203B41FA5}">
                      <a16:colId xmlns:a16="http://schemas.microsoft.com/office/drawing/2014/main" val="261769251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r>
                        <a:rPr lang="en-US" sz="2400"/>
                        <a:t>Product Name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Version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27430195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/>
                        <a:t>Simulink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R2020a or later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7369999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/>
                        <a:t>Embedded Coder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R2020a or later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9139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/>
                        <a:t>MATLAB Coder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R2020a or later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21252802"/>
                  </a:ext>
                </a:extLst>
              </a:tr>
              <a:tr h="4944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Simulink Coder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R2020a or later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92856858"/>
                  </a:ext>
                </a:extLst>
              </a:tr>
              <a:tr h="4944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err="1"/>
                        <a:t>Stateflow</a:t>
                      </a:r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R2020a or later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3341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567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82C9-90C1-1F73-8BC8-7B1B6D5CE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EF85F3-D753-88F4-6CEC-47F2AAFED7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27. Once the installation is complete, go back to NXP Support Package for S32K3xx and press the </a:t>
            </a:r>
            <a:r>
              <a:rPr lang="en-US" i="1">
                <a:latin typeface="Arial"/>
                <a:cs typeface="Arial"/>
              </a:rPr>
              <a:t>Verify MBD Toolbox Installation </a:t>
            </a:r>
            <a:r>
              <a:rPr lang="en-US">
                <a:latin typeface="Arial"/>
                <a:cs typeface="Arial"/>
              </a:rPr>
              <a:t>button. </a:t>
            </a:r>
            <a:endParaRPr lang="en-US" i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32723-237C-E36C-A57A-C03CDA195B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30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9E1070-894B-D6AB-BA4B-AE7EB889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6" name="Picture 5" descr="A screenshot of a computer toolbox&#10;&#10;AI-generated content may be incorrect.">
            <a:extLst>
              <a:ext uri="{FF2B5EF4-FFF2-40B4-BE49-F238E27FC236}">
                <a16:creationId xmlns:a16="http://schemas.microsoft.com/office/drawing/2014/main" id="{7F57B2C5-B1F2-A8D7-FB6D-63E771316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898" y="1976175"/>
            <a:ext cx="4366447" cy="41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966CC-3385-D46F-00BE-03C2375B1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658F1F-A1B7-6D03-BB13-577E54DB14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Model-Based Design Toolbox for S32K3xx (version 1.4.0)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28. In the pop-up window, press OK.</a:t>
            </a: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7DC63-9707-EC4B-4518-52136A476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31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B43A9B-B174-3ECA-64E1-E7EAF8E3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326628-6A88-D4AE-1B4C-E41D1B6CC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09" y="1892440"/>
            <a:ext cx="4493425" cy="423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50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89AA2-6932-5A3D-CA26-338A9FB7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C0A09-61DA-4125-6BB5-7F9CA918FC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Generate and Activate NXP MBDT for S32K3xx license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29. Even the MBDT for S32K3xx is free-of-charge, users still need to generate and install a free license. The following steps guides you on how to achieve such license. First, press the </a:t>
            </a:r>
            <a:r>
              <a:rPr lang="en-US" i="1">
                <a:latin typeface="Arial"/>
                <a:cs typeface="Arial"/>
              </a:rPr>
              <a:t>Generate License File </a:t>
            </a:r>
            <a:r>
              <a:rPr lang="en-US">
                <a:latin typeface="Arial"/>
                <a:cs typeface="Arial"/>
              </a:rPr>
              <a:t>button in the NXP Support Package for S32K3xx.</a:t>
            </a: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679762-94FA-32EC-DD3B-0DA9CEDB09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595306-EEF2-ADA9-0B4E-CDCEBC7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09F418-0D72-6847-A137-D67C9E7E7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76" y="2210636"/>
            <a:ext cx="4138049" cy="392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28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1BB8E-1C28-B272-EDE9-386EC556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F9E37C-28E1-36BD-BCDF-478F3D14D6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Generate and Activate NXP MBDT for S32K3xx license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30. In the newly opened webpage, select the checkbox as shown below, and press the generate button. </a:t>
            </a: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C2124-15A1-B373-1CA8-912A55E21C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842901-0234-3F9A-875C-FF31D448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A4C740-80D2-0C12-AA1A-90FE400C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99312"/>
            <a:ext cx="6096000" cy="3426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362FF-CC08-91D0-9980-AF2570884758}"/>
              </a:ext>
            </a:extLst>
          </p:cNvPr>
          <p:cNvSpPr txBox="1"/>
          <p:nvPr/>
        </p:nvSpPr>
        <p:spPr>
          <a:xfrm>
            <a:off x="698499" y="5379356"/>
            <a:ext cx="11002944" cy="574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467">
                <a:solidFill>
                  <a:srgbClr val="4C555C"/>
                </a:solidFill>
                <a:latin typeface="Arial" panose="020B0604020202020204"/>
                <a:cs typeface="Arial"/>
              </a:rPr>
              <a:t>Note: If this page does not show up, you have to go to </a:t>
            </a:r>
            <a:r>
              <a:rPr lang="en-US" sz="1467" i="1">
                <a:solidFill>
                  <a:srgbClr val="4C555C"/>
                </a:solidFill>
                <a:latin typeface="Arial" panose="020B0604020202020204"/>
                <a:cs typeface="Arial"/>
              </a:rPr>
              <a:t>My NXP Account &gt; Software Licensing and Support &gt; View accounts &gt; Automotive SW - S32K3 - Model-Based Design Toolbox </a:t>
            </a:r>
            <a:r>
              <a:rPr lang="en-US" sz="1467">
                <a:solidFill>
                  <a:srgbClr val="4C555C"/>
                </a:solidFill>
                <a:latin typeface="Arial" panose="020B0604020202020204"/>
                <a:cs typeface="Arial"/>
              </a:rPr>
              <a:t>as shown in previous steps a few slides ago</a:t>
            </a:r>
            <a:r>
              <a:rPr lang="en-US" sz="1467" i="1">
                <a:solidFill>
                  <a:srgbClr val="4C555C"/>
                </a:solidFill>
                <a:latin typeface="Arial" panose="020B0604020202020204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0302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86047-82C3-6AD1-FB01-B80C6BB83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D808A-0C3D-98E5-FF41-A974A43E54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Generate and Activate NXP MBDT for S32K3xx license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31. Select Disk Serial Number, and type the host id number. Give a name to the license, and press the Generate button. To find the host ID, follow the next step.</a:t>
            </a: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A28A0-9F9A-AA0E-CEC7-CCFC96FA0C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65B54-6CA1-53CB-5F90-5375C6B5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31AA07-14CD-C399-7716-85DC39DBB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16" y="1787691"/>
            <a:ext cx="7879584" cy="41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0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68957-EDCA-5359-0937-76E7F6A00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6A5ED0-DBB0-77AE-F842-36BA536F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Generate and Activate NXP MBDT for S32K3xx license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32. To find the host ID for your hard drive, please open a Windows Command Prompt and execute the </a:t>
            </a:r>
            <a:r>
              <a:rPr lang="en-US" i="1">
                <a:latin typeface="Arial"/>
                <a:cs typeface="Arial"/>
              </a:rPr>
              <a:t>vol</a:t>
            </a:r>
            <a:r>
              <a:rPr lang="en-US">
                <a:latin typeface="Arial"/>
                <a:cs typeface="Arial"/>
              </a:rPr>
              <a:t> command.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591AC-F880-7EE3-47BB-5BB4D3B133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7921EA-CA7B-87F9-B663-70A7F4EE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EFC0A-F1F2-B544-074A-EBBE4D8C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88" y="1843889"/>
            <a:ext cx="7226440" cy="407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94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CF608-ABC9-8B45-1171-FA4904659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3B25B2-3CB4-5925-5587-DED288278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Generate and Activate NXP MBDT for S32K3xx license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33. Now that the license has been successfully generated, press the </a:t>
            </a:r>
            <a:r>
              <a:rPr lang="en-US" i="1">
                <a:latin typeface="Arial"/>
                <a:cs typeface="Arial"/>
              </a:rPr>
              <a:t>Save All</a:t>
            </a:r>
            <a:r>
              <a:rPr lang="en-US">
                <a:latin typeface="Arial"/>
                <a:cs typeface="Arial"/>
              </a:rPr>
              <a:t> button. Save it in your computer. Remember where you save, you will need to find it later.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6E448-5F76-08B5-B921-1E0C698344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36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26AFC-0A9F-0C61-5C1A-E1214492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F09E-ABCC-637D-EFF6-A57F8D14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56" y="1968500"/>
            <a:ext cx="5989889" cy="3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4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F8FCD-01FE-68F3-30EE-B16142CD3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3FA20A-ECD1-4930-30D1-D1C4AB8797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Generate and Activate NXP MBDT for S32K3xx license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34. Back to NXP Support Package for S32K3xx, press the </a:t>
            </a:r>
            <a:r>
              <a:rPr lang="en-US" i="1">
                <a:latin typeface="Arial"/>
                <a:cs typeface="Arial"/>
              </a:rPr>
              <a:t>Activate NXP MBD Toolbox</a:t>
            </a:r>
            <a:r>
              <a:rPr lang="en-US">
                <a:latin typeface="Arial"/>
                <a:cs typeface="Arial"/>
              </a:rPr>
              <a:t> button. </a:t>
            </a:r>
            <a:endParaRPr lang="en-US"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4E9A3-E2AA-3311-E24D-EFD79252C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37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EF1E3-6C61-CACD-5973-57E4A1B0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 toolbox&#10;&#10;AI-generated content may be incorrect.">
            <a:extLst>
              <a:ext uri="{FF2B5EF4-FFF2-40B4-BE49-F238E27FC236}">
                <a16:creationId xmlns:a16="http://schemas.microsoft.com/office/drawing/2014/main" id="{B6627D4F-165E-4EB7-6DA2-C54EC2D3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240" y="1532372"/>
            <a:ext cx="4813520" cy="46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7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C6B9A-8B56-F68D-85A6-9B2D758C6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3DF82-D093-DA75-A0C1-0FE236DCDD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Generate and Activate NXP MBDT for S32K3xx license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35. In the newly opened window, Browse for the downloaded license.dat or license.lic file, and press Open. </a:t>
            </a:r>
            <a:endParaRPr lang="en-US"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BDA14A-D5DD-D08F-514B-0C8133EE1F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38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831284-9076-763E-12AF-E41F6A8E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CFB334-0B23-686E-A5B3-81A31CA79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12" y="2255109"/>
            <a:ext cx="9654792" cy="32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08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5D887-73D0-6FD7-5FCC-E969E7976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023E6-B4C6-96AD-F9B9-55EA04ECCB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Generate and Activate NXP MBDT for S32K3xx license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36. Final step is to check the license activation status, by pressing the </a:t>
            </a:r>
            <a:r>
              <a:rPr lang="en-US" i="1">
                <a:latin typeface="Arial"/>
                <a:cs typeface="Arial"/>
              </a:rPr>
              <a:t>Verify MBD Toolbox License</a:t>
            </a:r>
            <a:r>
              <a:rPr lang="en-US">
                <a:latin typeface="Arial"/>
                <a:cs typeface="Arial"/>
              </a:rPr>
              <a:t> button.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5E17F-7AEC-8EBD-2CA8-736F621EDF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39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929A2B-3F14-33C6-3ADF-9C7E2C7D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7AB42F-0A1D-F51F-A2B0-5F35D010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673" y="1716593"/>
            <a:ext cx="4543667" cy="42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0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B609A-213B-4B11-99D8-C151F8847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817AF-4F6D-42D3-253A-EBB3B584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Steps: NXP Support Package S32K3xx (Version 1.4.0)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1. First, take a note of where the MathWorks Add-ons are installed by default on your computer. To do that, press </a:t>
            </a:r>
            <a:r>
              <a:rPr lang="en-US" i="1">
                <a:latin typeface="Arial"/>
                <a:cs typeface="Arial"/>
              </a:rPr>
              <a:t>Preferences </a:t>
            </a:r>
            <a:r>
              <a:rPr lang="en-US">
                <a:latin typeface="Arial"/>
                <a:cs typeface="Arial"/>
              </a:rPr>
              <a:t>from the Home tab of the MATLAB homepage.</a:t>
            </a:r>
          </a:p>
          <a:p>
            <a:endParaRPr lang="en-US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98552-B2D8-5E77-725A-AED8960D67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C2884B-B01F-AD07-F3C1-EFF2B34A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10B4A0-B170-824E-1B3F-6010672F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79" y="1906171"/>
            <a:ext cx="8105671" cy="40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35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3B6E-283E-3A4B-6D3A-6B1D8BB59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193825-970C-D8D1-16A1-917BC7A1C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Generate and Activate NXP MBDT for S32K3xx license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37. If everything went well, a similar popup window as below will be displayed. Press OK. Then you may close the NXP Support Package for S32K3xx window.</a:t>
            </a:r>
            <a:endParaRPr lang="en-US"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0ABA2-BA49-68CB-6226-7AC374284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40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BAC94-5CBA-CF76-1DDB-D751AA6D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036BB1-7642-A7C2-45D0-E11E4C96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68" y="1859642"/>
            <a:ext cx="4485680" cy="42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85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773-5446-AED0-A152-BD34290D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58231-5111-0157-0AB3-38F932AA51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6524009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pPr marL="380990" indent="-380990">
              <a:buChar char="•"/>
            </a:pPr>
            <a:r>
              <a:rPr lang="en-US">
                <a:latin typeface="Arial"/>
                <a:cs typeface="Arial"/>
              </a:rPr>
              <a:t>NXP’s Model-Based Design Toolbox layout and Simulink Library are shown on the right.</a:t>
            </a:r>
            <a:endParaRPr lang="en-US"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44EC88-0A97-ACB0-01AB-6FD39D3C7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41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C40999-1B0F-FDC2-FA02-6CE5872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B5F5F2-FAEA-8641-65AE-9B9B8540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11" y="644769"/>
            <a:ext cx="4630083" cy="52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42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93482-9244-A635-020B-46C99C53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0A43FA-B892-1320-47DA-788CCF9A98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Embedded Coder Support Package for ARM CortexM Processor</a:t>
            </a:r>
            <a:endParaRPr lang="en-US" b="1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13C3-5236-F90F-DF1E-EF7040F0BA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BCD951-7E75-D281-EF27-DC71D612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B08B8-098B-26F4-767A-F6FF1EA74627}"/>
              </a:ext>
            </a:extLst>
          </p:cNvPr>
          <p:cNvSpPr txBox="1"/>
          <p:nvPr/>
        </p:nvSpPr>
        <p:spPr>
          <a:xfrm>
            <a:off x="371928" y="1154861"/>
            <a:ext cx="11212984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1867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To enable automatic code generation with Embedded Coder toolbox,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 users require to install the 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  <a:hlinkClick r:id="rId2"/>
              </a:rPr>
              <a:t>Embedded Coder Support Package for ARM CortexM Processor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 as a prerequisite. </a:t>
            </a:r>
            <a:b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</a:b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To install it, go to 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  <a:hlinkClick r:id="rId2"/>
              </a:rPr>
              <a:t>https://www.mathworks.com/hardware-support/arm-cortex-m.html</a:t>
            </a:r>
            <a:endParaRPr lang="en-US" sz="2000">
              <a:solidFill>
                <a:srgbClr val="4C555C"/>
              </a:solidFill>
              <a:latin typeface="Arial" panose="020B0604020202020204"/>
              <a:ea typeface="+mn-lt"/>
              <a:cs typeface="Arial" panose="020B0604020202020204"/>
            </a:endParaRPr>
          </a:p>
        </p:txBody>
      </p:sp>
      <p:pic>
        <p:nvPicPr>
          <p:cNvPr id="8" name="Picture 7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41490F84-5B65-E7F1-AF1D-D0BA68EE2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226" y="2227383"/>
            <a:ext cx="5570381" cy="383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0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6DC39-FE9E-C226-484F-E52E0FDAA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5A57C-071A-45C9-FD9F-34D78E736E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Embedded Coder Support Package for ARM CortexM Processor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A9A4D-79A7-7946-479C-2FCF1FF4E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11762E-F1FC-9FC2-33CA-52294481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CC7A2-2439-56B3-0964-97978F8461BB}"/>
              </a:ext>
            </a:extLst>
          </p:cNvPr>
          <p:cNvSpPr txBox="1"/>
          <p:nvPr/>
        </p:nvSpPr>
        <p:spPr>
          <a:xfrm>
            <a:off x="371928" y="1154861"/>
            <a:ext cx="112129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Get Support Package.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D7260EF-856D-DE47-8145-6ECE4488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99" y="1967805"/>
            <a:ext cx="5619341" cy="350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65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AB0A6-1727-1170-C1D5-21DC0899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E475FF-EFA5-B7CF-100A-DC59A4100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Embedded Coder Support Package for ARM CortexM Processor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19276-707D-EC4C-A419-3E01FF4C99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9962CA-19B8-6406-2B98-E6E97F46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907D4-78C8-A10A-EB02-34EA6FC9EE3C}"/>
              </a:ext>
            </a:extLst>
          </p:cNvPr>
          <p:cNvSpPr txBox="1"/>
          <p:nvPr/>
        </p:nvSpPr>
        <p:spPr>
          <a:xfrm>
            <a:off x="371928" y="1154861"/>
            <a:ext cx="112129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Save the </a:t>
            </a:r>
            <a:r>
              <a:rPr lang="en-US" sz="2000" i="1" err="1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armcortexm.mlpkginstall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 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file.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530C9D-CED1-2C09-EF22-68B6A664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599" y="1565519"/>
            <a:ext cx="7962343" cy="42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29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3B4C-EFA9-45FD-C9A1-6B8E63D6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EBC6A0-738E-1408-142A-891608BC94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Embedded Coder Support Package for ARM CortexM Processor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B8FC30-6A71-ECF4-7D36-EA1B877314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B679AB-7906-9F10-2343-9339AFE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6B164A-A0E0-BDA7-EE1A-85F6EE5A6CBF}"/>
              </a:ext>
            </a:extLst>
          </p:cNvPr>
          <p:cNvSpPr txBox="1"/>
          <p:nvPr/>
        </p:nvSpPr>
        <p:spPr>
          <a:xfrm>
            <a:off x="371928" y="1154861"/>
            <a:ext cx="1121298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cs typeface="Arial"/>
              </a:rPr>
              <a:t>Execute the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  <a:cs typeface="Arial"/>
              </a:rPr>
              <a:t> 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  <a:cs typeface="Arial"/>
              </a:rPr>
              <a:t>file by double-clicking it. It will automatically open an Add-on Manager pop-up window.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F85528-BE27-2595-F598-E8E61A80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10" y="2367925"/>
            <a:ext cx="8716945" cy="28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74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923D7-EC6E-7513-C065-E94B34D6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6DEE5-C7FF-8E30-D222-6AED57C95B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Embedded Coder Support Package for ARM CortexM Processor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5148C-6B9E-38BB-F14C-2018ED6D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46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1AD6E-45AB-593B-95F7-05E27F29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6F908-FEA0-F82A-6B0C-29732EF69FC3}"/>
              </a:ext>
            </a:extLst>
          </p:cNvPr>
          <p:cNvSpPr txBox="1"/>
          <p:nvPr/>
        </p:nvSpPr>
        <p:spPr>
          <a:xfrm>
            <a:off x="371928" y="1154861"/>
            <a:ext cx="112129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cs typeface="Arial"/>
              </a:rPr>
              <a:t>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  <a:cs typeface="Arial"/>
              </a:rPr>
              <a:t>I Accept.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E2F8DC-55AD-AFE4-0716-8C20D2BC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814" y="1716593"/>
            <a:ext cx="6234725" cy="40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8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B8061-137B-A22C-E54D-4EA6D4FAD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A7865-2CC7-E4C3-40FB-618FCB5FD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Embedded Coder Support Package for ARM CortexM Processor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43BD5A-51E0-3657-9655-A6CA1D2D2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47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B9E0F3-B28F-633A-F338-C82E5ED2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BC098-5171-C020-B424-4FFF5D0FEA76}"/>
              </a:ext>
            </a:extLst>
          </p:cNvPr>
          <p:cNvSpPr txBox="1"/>
          <p:nvPr/>
        </p:nvSpPr>
        <p:spPr>
          <a:xfrm>
            <a:off x="371928" y="1154861"/>
            <a:ext cx="112129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cs typeface="Arial"/>
              </a:rPr>
              <a:t>Press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  <a:cs typeface="Arial"/>
              </a:rPr>
              <a:t>Next.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07CEE7-BB1C-495B-1102-C2AFCC73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17" y="1356528"/>
            <a:ext cx="6905412" cy="447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5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3AF78-1F15-621D-B7BA-EC8D47E25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1B93AF-A482-F838-E48A-449D6B5BB4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Embedded Coder Support Package for ARM CortexM Processor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D9A4B-44CE-88F7-683E-5994026B2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48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92F952-08E0-5C27-0E32-3FC51141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6C5BDA-268B-23E5-7894-F44148FBF1DB}"/>
              </a:ext>
            </a:extLst>
          </p:cNvPr>
          <p:cNvSpPr txBox="1"/>
          <p:nvPr/>
        </p:nvSpPr>
        <p:spPr>
          <a:xfrm>
            <a:off x="371928" y="1154861"/>
            <a:ext cx="112129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cs typeface="Arial"/>
              </a:rPr>
              <a:t>The download and installation process may take a few minutes.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FF5258-097D-C73C-84A4-89D7C897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33" y="1632857"/>
            <a:ext cx="6617760" cy="42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54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4759F-F026-9BD3-A85C-5A0B8683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D4D00-5D49-F37F-6E7D-0C6EE67106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Embedded Coder Support Package for ARM CortexM Processor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97B16-72BB-3B65-7676-6A112EDDCC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49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1B517-B9BA-8BCF-D664-DA5D331E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9A86D-22AD-971A-DB68-AE92C50D7AE0}"/>
              </a:ext>
            </a:extLst>
          </p:cNvPr>
          <p:cNvSpPr txBox="1"/>
          <p:nvPr/>
        </p:nvSpPr>
        <p:spPr>
          <a:xfrm>
            <a:off x="371928" y="1154861"/>
            <a:ext cx="1121298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cs typeface="Arial"/>
              </a:rPr>
              <a:t>In the pop-up window of “Do you want to allow this app to make changes to your device?”, press yes.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</p:txBody>
      </p:sp>
      <p:pic>
        <p:nvPicPr>
          <p:cNvPr id="7" name="Picture 6" descr="A computer screen with a computer error message&#10;&#10;AI-generated content may be incorrect.">
            <a:extLst>
              <a:ext uri="{FF2B5EF4-FFF2-40B4-BE49-F238E27FC236}">
                <a16:creationId xmlns:a16="http://schemas.microsoft.com/office/drawing/2014/main" id="{3CB176F9-A284-BF5B-64C3-4E046723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1843386"/>
            <a:ext cx="4699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3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6B78E-5A93-0AE7-621A-75271F18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222EBC-F60E-F668-B47B-F93137E66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Support Package S32K3xx (Version 1.4.0)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2. In the pop-up window, press Add-Ons from MATLAB drop-down. Take a note of the full path of where MATLAB puts installed Add-Ons.</a:t>
            </a:r>
            <a:endParaRPr lang="en-US">
              <a:cs typeface="Arial" charset="0"/>
            </a:endParaRPr>
          </a:p>
          <a:p>
            <a:endParaRPr lang="en-US" b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0270A-8E5D-0A56-D0D1-34709F62C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D526CC-2ECC-2029-BFCA-683355278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71DE78-CCF3-CA7C-B2F2-34DC40AD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45" y="1842198"/>
            <a:ext cx="5271756" cy="3734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A0278-C88B-55AF-8365-5877D786C8F6}"/>
              </a:ext>
            </a:extLst>
          </p:cNvPr>
          <p:cNvSpPr txBox="1"/>
          <p:nvPr/>
        </p:nvSpPr>
        <p:spPr>
          <a:xfrm>
            <a:off x="471714" y="5578929"/>
            <a:ext cx="11268805" cy="574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467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Note: It is recommended to install the MATLAB and NXP Toolbox into a location that does not contains special characters, empty spaces, or mapped drives.</a:t>
            </a:r>
            <a:endParaRPr lang="en-US" sz="1467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8637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FFCD-C43F-3DED-9B8D-FEFB4AB5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3252A-66CC-6B3B-B3E5-0A13FB44CE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Embedded Coder Support Package for ARM CortexM Processor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F2D3-ADF8-B73A-FC7D-9C511826C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50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627FDB-1808-703E-FC80-0E3AEAC4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5FC22-1740-BCFC-5F40-C9075CED0A81}"/>
              </a:ext>
            </a:extLst>
          </p:cNvPr>
          <p:cNvSpPr txBox="1"/>
          <p:nvPr/>
        </p:nvSpPr>
        <p:spPr>
          <a:xfrm>
            <a:off x="371928" y="1154861"/>
            <a:ext cx="112129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cs typeface="Arial"/>
              </a:rPr>
              <a:t>The download and installation process may take a few minutes.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3199F6-1ADD-C5B6-6C2A-4989A5DE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05" y="1632856"/>
            <a:ext cx="6651256" cy="43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14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A2CE8-361D-4D57-62EB-D225BCFDC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ED7C60-9BD9-5D90-5C42-B0B3CA3883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Embedded Coder Support Package for ARM CortexM Processor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10ADFE-DCC2-50A5-973B-673D5CBC9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51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364F6-603A-D9A2-A40D-418B3C1E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7E838-0D97-02FC-A86E-7B6F9AA1D4D7}"/>
              </a:ext>
            </a:extLst>
          </p:cNvPr>
          <p:cNvSpPr txBox="1"/>
          <p:nvPr/>
        </p:nvSpPr>
        <p:spPr>
          <a:xfrm>
            <a:off x="371928" y="1154861"/>
            <a:ext cx="112129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cs typeface="Arial"/>
              </a:rPr>
              <a:t>After the installation is complete, you can verify it by searching for the package.</a:t>
            </a:r>
            <a:endParaRPr lang="en-US" sz="2400">
              <a:solidFill>
                <a:srgbClr val="4C555C"/>
              </a:solidFill>
              <a:latin typeface="Arial" panose="020B0604020202020204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F7BECB-DC16-2252-F422-3F90F84B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53" y="1783194"/>
            <a:ext cx="9571056" cy="36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57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FDC56-1BFC-79F7-A0E7-0A7B6E76D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E022D7-4766-5CC5-439E-5AD5F71C6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Setting the Path for Model-Based Design Toolbox and Toolchain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C2768-C506-AB1C-4D79-F987AF81AA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52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95E13-8DFA-70DC-DAB3-BCFFE1A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1D751-8B68-C1F2-E016-0296F5B2D1FB}"/>
              </a:ext>
            </a:extLst>
          </p:cNvPr>
          <p:cNvSpPr txBox="1"/>
          <p:nvPr/>
        </p:nvSpPr>
        <p:spPr>
          <a:xfrm>
            <a:off x="472413" y="1154861"/>
            <a:ext cx="11413951" cy="9850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1867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For path setup, first go to the NXP Model Toolbox installation directory, i.e., </a:t>
            </a:r>
            <a:r>
              <a:rPr lang="en-US" sz="1867" i="1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C:\Users\xxxxx\AppData\Roaming\MathWorks\MATLAB Add-Ons\Toolboxes\NXP_MBDToolbox_S32K3xx</a:t>
            </a:r>
            <a:endParaRPr lang="en-US" sz="2400">
              <a:solidFill>
                <a:srgbClr val="4C555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2A3FEE-78C7-0947-3031-F9C84DE9F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3" y="2146637"/>
            <a:ext cx="8624836" cy="377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7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F4DA6-41A9-53C5-AF3C-52F945792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7A9468-BF18-88BE-4D0C-1768E64BA6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Setting the Path for Model-Based Design Toolbox and Toolchain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5E40AD-FE07-8DC5-19D4-BC680BEEDC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53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50094-F8CC-8A93-18C6-106EEF9C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DA0B0-CDB3-BB59-417B-6A496CCA11CC}"/>
              </a:ext>
            </a:extLst>
          </p:cNvPr>
          <p:cNvSpPr txBox="1"/>
          <p:nvPr/>
        </p:nvSpPr>
        <p:spPr>
          <a:xfrm>
            <a:off x="472413" y="1154861"/>
            <a:ext cx="11413951" cy="410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1867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Next, run </a:t>
            </a:r>
            <a:r>
              <a:rPr lang="en-US" sz="1867" i="1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mbd_s32k3_path.m </a:t>
            </a:r>
            <a:r>
              <a:rPr lang="en-US" sz="1867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script.</a:t>
            </a:r>
            <a:endParaRPr lang="en-US" sz="1867">
              <a:solidFill>
                <a:srgbClr val="4C555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1748D6-141C-470E-ABC3-5AF5A058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47" y="1569007"/>
            <a:ext cx="8566220" cy="38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28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7B833-08D8-2698-F1F8-B9E691446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3DA64E-2410-2C5F-7CE5-48DE6B4319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Setting the Path for Model-Based Design Toolbox and Toolchain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267E7-403D-4187-C584-1CB8C7E9D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54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2ABB0-9D61-E00A-CF15-AB8B5A95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E3B27-4A79-4DCB-F0F7-F0E1F236B1E5}"/>
              </a:ext>
            </a:extLst>
          </p:cNvPr>
          <p:cNvSpPr txBox="1"/>
          <p:nvPr/>
        </p:nvSpPr>
        <p:spPr>
          <a:xfrm>
            <a:off x="472413" y="1154861"/>
            <a:ext cx="1141395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In the pop-up window of “Do you want to allow this app to make changes to your device?”, press yes.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Picture 4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868EE26E-ECA9-1ACF-9C72-941A38B4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925" y="1716592"/>
            <a:ext cx="4961999" cy="438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14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4590C-AAE1-286F-1936-EBDFB5602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DD31F7-417B-A319-5490-36D93AC77F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8" y="642201"/>
            <a:ext cx="11422580" cy="510420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Setting the Path for Model-Based Design Toolbox and Toolchain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A6361-EA3A-04DA-5DFB-25B7F9ABF3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55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1B25E2-AA8C-400B-9CC2-9960A03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2BFB9-B7DB-4F81-36EB-B0B482BE4D18}"/>
              </a:ext>
            </a:extLst>
          </p:cNvPr>
          <p:cNvSpPr txBox="1"/>
          <p:nvPr/>
        </p:nvSpPr>
        <p:spPr>
          <a:xfrm>
            <a:off x="472413" y="1154861"/>
            <a:ext cx="1141395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cs typeface="Arial"/>
              </a:rPr>
              <a:t>The Command Window output for a successful setup should look like below. It may take a few minutes.</a:t>
            </a:r>
          </a:p>
        </p:txBody>
      </p:sp>
      <p:pic>
        <p:nvPicPr>
          <p:cNvPr id="7" name="Picture 6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66D7FD67-7874-E476-E68A-9C338B969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06" y="2481010"/>
            <a:ext cx="10592637" cy="1745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F9E1E1-C9BA-0D52-2D61-03A071464C74}"/>
              </a:ext>
            </a:extLst>
          </p:cNvPr>
          <p:cNvSpPr txBox="1"/>
          <p:nvPr/>
        </p:nvSpPr>
        <p:spPr>
          <a:xfrm>
            <a:off x="471714" y="4624334"/>
            <a:ext cx="10686141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 defTabSz="609585">
              <a:buFont typeface="Arial"/>
              <a:buChar char="•"/>
            </a:pP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The </a:t>
            </a:r>
            <a:r>
              <a:rPr lang="en-US" sz="2000" i="1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mbd_s32k3_path.m</a:t>
            </a:r>
            <a:r>
              <a:rPr lang="en-US" sz="2000">
                <a:solidFill>
                  <a:srgbClr val="4C555C"/>
                </a:solidFill>
                <a:latin typeface="Arial" panose="020B0604020202020204"/>
                <a:ea typeface="+mn-lt"/>
                <a:cs typeface="Arial" panose="020B0604020202020204"/>
              </a:rPr>
              <a:t> script, you just finished running, verifies the user setup dependencies and will issue instructions for a successful installation and configuration of the toolbox.</a:t>
            </a:r>
            <a:endParaRPr lang="en-US" sz="2000">
              <a:solidFill>
                <a:srgbClr val="4C555C"/>
              </a:solidFill>
              <a:latin typeface="Arial" panose="020B06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6601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E33101-3C38-C5F2-9378-C119F28C060D}"/>
              </a:ext>
            </a:extLst>
          </p:cNvPr>
          <p:cNvSpPr txBox="1">
            <a:spLocks/>
          </p:cNvSpPr>
          <p:nvPr/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62400" r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fld id="{E2CB33EA-91D6-F140-A440-0A130B2A34DE}" type="slidenum">
              <a:rPr lang="en-US" sz="1200">
                <a:solidFill>
                  <a:srgbClr val="4C555C"/>
                </a:solidFill>
              </a:rPr>
              <a:pPr defTabSz="609585"/>
              <a:t>56</a:t>
            </a:fld>
            <a:endParaRPr lang="en-US" sz="1200">
              <a:solidFill>
                <a:srgbClr val="4C555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A4BD9-BB16-E8B9-D12B-53F936A6B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825" y="489227"/>
            <a:ext cx="4341091" cy="2666171"/>
          </a:xfrm>
        </p:spPr>
        <p:txBody>
          <a:bodyPr/>
          <a:lstStyle/>
          <a:p>
            <a:r>
              <a:rPr lang="en-CA"/>
              <a:t>Thank you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11C7DC4-5673-C148-7906-2704986BB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5134" y="4406901"/>
            <a:ext cx="1818217" cy="1358900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419314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732A9-4DD1-7A7C-CC6A-61F1E5C2A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665BFF-B18B-429A-14DE-EA7874E914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Support Package S32K3xx (Version 1.4.0)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3. To install, first press Add-Ons from Home tab.</a:t>
            </a:r>
          </a:p>
          <a:p>
            <a:endParaRPr lang="en-US" b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BD6F-965D-BA43-EC00-02187C4D4C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6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E2FBD1-B891-A890-A977-CAF7EEB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3469B6-36DB-E6EA-A4F9-47E315440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177" y="1499887"/>
            <a:ext cx="8641583" cy="43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53A46-D238-D197-5425-608C63F1C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089160-D857-4153-C651-8315A72D84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Support Package S32K3xx (Version 1.4.0)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4. Search for "NXP Support Package S32K3xx" and press the first search result.</a:t>
            </a: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3C944-8945-79DE-6235-63061E3AF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7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26B939-BD30-8917-745E-E31381B9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0CF422-CB6F-D253-2069-3B12B2AF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41" y="1549120"/>
            <a:ext cx="6709560" cy="43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7D22E-79E1-CEF4-5468-ED9D0D6B8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81F06-A882-680E-DDA1-80D3BB4CBF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Support Package S32K3xx (Version 1.4.0)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5. If you want to install a different version, click on the link </a:t>
            </a:r>
            <a:r>
              <a:rPr lang="en-US" i="1">
                <a:latin typeface="Arial"/>
                <a:cs typeface="Arial"/>
              </a:rPr>
              <a:t>Version </a:t>
            </a:r>
            <a:r>
              <a:rPr lang="en-US" i="1" err="1">
                <a:latin typeface="Arial"/>
                <a:cs typeface="Arial"/>
              </a:rPr>
              <a:t>x.x.x</a:t>
            </a:r>
            <a:endParaRPr lang="en-US" i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FD8DA-814E-1E53-0606-B54F126DC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8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3A78C6-B501-4FE3-9A8E-13A39A67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E4CAF24A-56B5-F3A5-DEA8-54B7ABEE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56" y="1714541"/>
            <a:ext cx="7084088" cy="39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EA13D-70ED-97FC-8B7A-F4344BDCC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4CBE8B-5148-3D70-448D-09B2FABDE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Installation Steps : NXP Support Package S32K3xx (Version 1.4.0)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6. From this new page, you can choose a different version by pressing </a:t>
            </a:r>
            <a:r>
              <a:rPr lang="en-US" i="1">
                <a:latin typeface="Arial"/>
                <a:cs typeface="Arial"/>
              </a:rPr>
              <a:t>Add</a:t>
            </a:r>
            <a:r>
              <a:rPr lang="en-US">
                <a:latin typeface="Arial"/>
                <a:cs typeface="Arial"/>
              </a:rPr>
              <a:t>. For example, to install version 1.4.0, press the corresponding Add button.</a:t>
            </a:r>
            <a:endParaRPr lang="en-US" i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E0AB0E-BAE5-735D-7AF8-9D3F7FFE1F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9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1F314-53EB-68B9-BD07-FE214CD7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Installation Guide to Model-Based Design Toolbox S32K3xx Series</a:t>
            </a:r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96F364-DBEB-24C0-16DC-9081BCAE5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44" y="1884067"/>
            <a:ext cx="6271181" cy="39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3677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2481</Words>
  <Application>Microsoft Office PowerPoint</Application>
  <PresentationFormat>Widescreen</PresentationFormat>
  <Paragraphs>259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ＭＳ Ｐゴシック</vt:lpstr>
      <vt:lpstr>Aptos</vt:lpstr>
      <vt:lpstr>Arial</vt:lpstr>
      <vt:lpstr>Courier New</vt:lpstr>
      <vt:lpstr>McMaster Brighter World Theme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Installation Guide to Model-Based Design Toolbox S32K3xx Series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Tridib Banik</dc:creator>
  <cp:lastModifiedBy>Tridib Banik</cp:lastModifiedBy>
  <cp:revision>2</cp:revision>
  <dcterms:created xsi:type="dcterms:W3CDTF">2025-07-25T05:42:46Z</dcterms:created>
  <dcterms:modified xsi:type="dcterms:W3CDTF">2025-08-30T16:58:19Z</dcterms:modified>
</cp:coreProperties>
</file>